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28"/>
    <p:restoredTop sz="94737"/>
  </p:normalViewPr>
  <p:slideViewPr>
    <p:cSldViewPr snapToGrid="0" snapToObjects="1">
      <p:cViewPr varScale="1">
        <p:scale>
          <a:sx n="78" d="100"/>
          <a:sy n="78" d="100"/>
        </p:scale>
        <p:origin x="93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Flowers" userId="40abf60f-f229-4b63-95d9-8e0ff73dd51c" providerId="ADAL" clId="{2802017E-F993-40DB-8498-895BDE8BC895}"/>
    <pc:docChg chg="custSel modSld">
      <pc:chgData name="L Flowers" userId="40abf60f-f229-4b63-95d9-8e0ff73dd51c" providerId="ADAL" clId="{2802017E-F993-40DB-8498-895BDE8BC895}" dt="2025-06-12T14:29:56.431" v="210" actId="478"/>
      <pc:docMkLst>
        <pc:docMk/>
      </pc:docMkLst>
      <pc:sldChg chg="delSp modSp mod">
        <pc:chgData name="L Flowers" userId="40abf60f-f229-4b63-95d9-8e0ff73dd51c" providerId="ADAL" clId="{2802017E-F993-40DB-8498-895BDE8BC895}" dt="2025-06-12T14:29:56.431" v="210" actId="478"/>
        <pc:sldMkLst>
          <pc:docMk/>
          <pc:sldMk cId="1665780085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D45199-70E0-4D42-88DE-BF478A59B1C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410A79-0462-E648-A380-A92EA3FE32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54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410A79-0462-E648-A380-A92EA3FE325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951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44B6A-2D62-9B44-576C-5DB659D416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43BBC0-594F-A677-E27A-5B7304777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D8AF6-6727-921A-D5B2-5D5223F47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6CA5A-EBCB-600D-59FA-D4DACBF9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75989-4CB2-E6DF-96D7-EC83B3A37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818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8AF9-E5F0-3A35-8856-7C51835C4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1E51E-CB67-210A-F2DF-93F2E49A8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276C-3022-9723-9F4E-53AD4E55A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D898C-5DAD-90B6-C1F2-3ABCB6C4A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528C3-CCF0-C2EB-153D-F22281A8E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86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B0501-CA4C-974D-43F8-60134D88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976971-4084-2EE5-04EE-40A5982CF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2303-C918-CA67-9C83-6FD2F813E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D904B-B165-85A6-ED7E-0F87A2CC4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51897-D0BB-2C87-4693-295611FB7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0640B-E3AE-5690-2A0E-26740D253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87E59-F0CD-E49D-CB43-1FDCFC89D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B7A4FC-846F-A269-F129-B5C6EEB8E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6A7272-4266-3E43-4B09-042C1E634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31F0F-D379-B06D-E871-50B92830F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C343B4-60C4-228A-5E75-A080B4128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855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74A9A-7E53-6F95-A259-2510C9F8B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04A36D-45A8-5998-CCAC-9EDD80166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138535-A2CC-EBED-F033-42BFF0F9A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75F10A-D173-C464-B236-D564B2E407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A1ACDB-18A9-218E-C159-51944F5594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9787DB-CB80-37A7-9CA2-E8E6C1C29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BC4CD5-852F-3EE7-13F7-1ACD14BAF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E25309-795A-1F5B-B610-8637494BB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557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D9D5-117C-2CC1-69FF-9A6EA3A03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9E848C-9391-E178-2A70-F000F2CB5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4E895-48D7-6869-5B42-CB724F843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332789-2DC1-E7AE-B94B-A285DAB01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49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A1AC58-B950-B4E4-2AA1-91079E689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545C05-174F-CD4C-942E-6FB408F2A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F1195-8720-5651-0ADA-5C8A603E6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696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98528-8010-9DFA-5D82-D51D3B444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40BD9-58AE-986F-FD05-F65ACD25D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FE9A7-FFE2-A755-2FA4-078881AC4E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735106-B3A1-8008-D248-D4F14DE06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E0921E-2D64-C3AE-A51A-7FE65E555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DC24FA-1796-C515-C0E5-185FF4369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507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11091-F004-478D-68CD-797EE447F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AF3B99-4C5F-1492-2FAD-FB98BA76DF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79D07E-23C1-22C4-4545-BA60C0D30E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B358-2CB5-7B05-AC67-E54A1AF18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DC4112-AFDB-5C2E-E566-3EE46468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E65B1A-6B9B-573E-E0E7-A2EF2CB17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92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359E9-DB0E-D488-008F-2C786A361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D2DDC2-B69A-F8B2-652E-5276EF2275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8A8A4-64BA-3377-FE15-E751A0F79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DA53B-2EA4-AD10-2A0B-36F8C2F33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F2D8C-BAF5-7C87-DDAC-F1E646A2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7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4ACA9B-CE78-5928-7CF9-CEEEF50EC8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1832B-61F7-F92F-60AD-01524DE0D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42FE5-1D96-6178-E5C6-416A220CF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E1957-18BC-3F53-0D92-52E50082E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EEA6A-327E-347E-A8C0-46CD05F15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822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CA71EA-DA84-F461-56CD-EAB1A8C8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5E820-F824-2BDE-383E-1F3D1DC28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24A6D-E458-A6BB-C06A-C84339A44B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242AA-D45D-C840-BADC-9B17288E4E3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30E6D6-D5C2-AF54-E5D2-04202D10BE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42099-C83B-A02C-1A15-A63E13B602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0762A-184B-AB43-B52C-192F5126F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32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DAE924B-9805-2A7D-0E02-020887B11A3E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3E4C0B-A83E-AEE1-A268-656407912F63}"/>
              </a:ext>
            </a:extLst>
          </p:cNvPr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AC894FE-6BDB-0B98-C992-F654DFE1B874}"/>
              </a:ext>
            </a:extLst>
          </p:cNvPr>
          <p:cNvSpPr/>
          <p:nvPr/>
        </p:nvSpPr>
        <p:spPr>
          <a:xfrm>
            <a:off x="507272" y="28086"/>
            <a:ext cx="5081456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The BASE</a:t>
            </a:r>
            <a:b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</a:br>
            <a:r>
              <a:rPr lang="en-GB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Breakfast and 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A</a:t>
            </a:r>
            <a:r>
              <a:rPr lang="en-GB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fter 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S</a:t>
            </a:r>
            <a:r>
              <a:rPr lang="en-GB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 Year Without Rain" panose="02000000000000000000" pitchFamily="2" charset="0"/>
              </a:rPr>
              <a:t>chool Experience 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 Year Without Rai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8423CA-E86D-C50F-FD63-D7E4DD79578D}"/>
              </a:ext>
            </a:extLst>
          </p:cNvPr>
          <p:cNvSpPr txBox="1"/>
          <p:nvPr/>
        </p:nvSpPr>
        <p:spPr>
          <a:xfrm>
            <a:off x="6204121" y="40618"/>
            <a:ext cx="5959207" cy="6912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 Year Without Rain" panose="02000000000000000000" pitchFamily="2" charset="0"/>
              </a:rPr>
              <a:t>Fees for The BASE</a:t>
            </a:r>
          </a:p>
          <a:p>
            <a:endParaRPr lang="en-GB" sz="1200" dirty="0">
              <a:latin typeface="Sassoon Infant Std" panose="020B0503020103030203" pitchFamily="34" charset="0"/>
            </a:endParaRPr>
          </a:p>
          <a:p>
            <a:pPr fontAlgn="t"/>
            <a:r>
              <a:rPr lang="en-GB" sz="1000" b="1" u="sng" dirty="0">
                <a:latin typeface="A Year Without Rain" panose="02000000000000000000"/>
              </a:rPr>
              <a:t>Breakfast Club</a:t>
            </a:r>
            <a:endParaRPr lang="en-GB" sz="1000" b="1" dirty="0">
              <a:latin typeface="A Year Without Rain" panose="02000000000000000000"/>
            </a:endParaRPr>
          </a:p>
          <a:p>
            <a:pPr fontAlgn="t"/>
            <a:r>
              <a:rPr lang="en-GB" sz="1000" dirty="0">
                <a:latin typeface="A Year Without Rain" panose="02000000000000000000"/>
              </a:rPr>
              <a:t>From 7.35am – 8.35am / 1 hour session (including breakfast)       £6.00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From 8.05am – 8.35 /30 minute session (including breakfast)       £4.00</a:t>
            </a:r>
          </a:p>
          <a:p>
            <a:pPr fontAlgn="t"/>
            <a:endParaRPr lang="en-GB" sz="1000" dirty="0">
              <a:latin typeface="A Year Without Rain" panose="02000000000000000000"/>
            </a:endParaRPr>
          </a:p>
          <a:p>
            <a:pPr fontAlgn="t"/>
            <a:r>
              <a:rPr lang="en-GB" sz="1000" b="1" u="sng" dirty="0">
                <a:latin typeface="A Year Without Rain" panose="02000000000000000000"/>
              </a:rPr>
              <a:t>After School Club</a:t>
            </a:r>
            <a:endParaRPr lang="en-GB" sz="1000" b="1" dirty="0">
              <a:latin typeface="A Year Without Rain" panose="02000000000000000000"/>
            </a:endParaRPr>
          </a:p>
          <a:p>
            <a:pPr fontAlgn="t"/>
            <a:r>
              <a:rPr lang="en-GB" sz="1000" dirty="0">
                <a:latin typeface="A Year Without Rain" panose="02000000000000000000"/>
              </a:rPr>
              <a:t>3.15pm – 4.15pm / 1 hour session (without tea)         	   £5.75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1 hour session - after other school clubs (with tea*)                 £7.50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 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1 hour 30 min session (without tea)                                             £7.00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1 hour 30 min session after other school clubs (with tea)        £9.25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 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3.15pm - 5pm /1 hour 45 min (without tea)      £9.00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3.15pm - 5pm /1 hour 45 min(with tea)             £10.25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 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2 hour  session (without tea)   £10.00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2 hour  session (with tea)         £11.25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 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3.15pm – 6.00pm (without tea)        £11.50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3.15pm – 6.00pm (with tea)              £12.75</a:t>
            </a:r>
          </a:p>
          <a:p>
            <a:pPr fontAlgn="t"/>
            <a:r>
              <a:rPr lang="en-GB" sz="1000" dirty="0">
                <a:latin typeface="A Year Without Rain" panose="02000000000000000000"/>
              </a:rPr>
              <a:t> </a:t>
            </a:r>
          </a:p>
          <a:p>
            <a:pPr fontAlgn="t"/>
            <a:r>
              <a:rPr lang="en-GB" sz="1000" b="1" u="sng" dirty="0">
                <a:latin typeface="A Year Without Rain" panose="02000000000000000000"/>
              </a:rPr>
              <a:t>*Please note: Tea will be served at 4.45pm</a:t>
            </a:r>
          </a:p>
          <a:p>
            <a:pPr fontAlgn="t"/>
            <a:endParaRPr lang="en-GB" sz="1000" dirty="0">
              <a:latin typeface="A Year Without Rain" panose="02000000000000000000"/>
            </a:endParaRPr>
          </a:p>
          <a:p>
            <a:pPr fontAlgn="t"/>
            <a:r>
              <a:rPr lang="en-GB" sz="1000" dirty="0">
                <a:latin typeface="A Year Without Rain" panose="02000000000000000000"/>
              </a:rPr>
              <a:t> There is a sibling discount of 10% discount for 2, 20% discount for 3 etc.</a:t>
            </a:r>
          </a:p>
          <a:p>
            <a:pPr fontAlgn="t"/>
            <a:endParaRPr lang="en-GB" sz="1000" dirty="0">
              <a:latin typeface="A Year Without Rain" panose="02000000000000000000"/>
            </a:endParaRPr>
          </a:p>
          <a:p>
            <a:pPr fontAlgn="t"/>
            <a:r>
              <a:rPr lang="en-GB" sz="1000" b="1" u="sng" dirty="0">
                <a:latin typeface="A Year Without Rain" panose="02000000000000000000"/>
              </a:rPr>
              <a:t>Club closes at 6.00pm</a:t>
            </a:r>
            <a:r>
              <a:rPr lang="en-GB" sz="1000" u="sng" dirty="0">
                <a:latin typeface="A Year Without Rain" panose="02000000000000000000"/>
              </a:rPr>
              <a:t>.</a:t>
            </a:r>
            <a:r>
              <a:rPr lang="en-GB" sz="1000" dirty="0">
                <a:latin typeface="A Year Without Rain" panose="02000000000000000000"/>
              </a:rPr>
              <a:t> There is a </a:t>
            </a:r>
            <a:r>
              <a:rPr lang="en-GB" sz="1000" b="1" dirty="0">
                <a:latin typeface="A Year Without Rain" panose="02000000000000000000"/>
              </a:rPr>
              <a:t>late pick up fee of £5.00 for every 5 minutes</a:t>
            </a:r>
            <a:r>
              <a:rPr lang="en-GB" sz="1000" dirty="0">
                <a:latin typeface="A Year Without Rain" panose="02000000000000000000"/>
              </a:rPr>
              <a:t> per child collected after 6pm.</a:t>
            </a:r>
          </a:p>
          <a:p>
            <a:pPr fontAlgn="t"/>
            <a:r>
              <a:rPr lang="en-GB" sz="1000" b="1" u="sng" dirty="0">
                <a:latin typeface="A Year Without Rain" panose="02000000000000000000"/>
              </a:rPr>
              <a:t>Cancellation</a:t>
            </a:r>
            <a:r>
              <a:rPr lang="en-GB" sz="1000" dirty="0">
                <a:latin typeface="A Year Without Rain" panose="02000000000000000000"/>
              </a:rPr>
              <a:t> - We require </a:t>
            </a:r>
            <a:r>
              <a:rPr lang="en-GB" sz="1000" b="1" dirty="0">
                <a:latin typeface="A Year Without Rain" panose="02000000000000000000"/>
              </a:rPr>
              <a:t>24 hours notice</a:t>
            </a:r>
            <a:r>
              <a:rPr lang="en-GB" sz="1000" dirty="0">
                <a:latin typeface="A Year Without Rain" panose="02000000000000000000"/>
              </a:rPr>
              <a:t> if you need to cancel a session. If you </a:t>
            </a:r>
            <a:r>
              <a:rPr lang="en-GB" sz="1000" b="1" u="sng" dirty="0">
                <a:latin typeface="A Year Without Rain" panose="02000000000000000000"/>
              </a:rPr>
              <a:t>do not</a:t>
            </a:r>
            <a:r>
              <a:rPr lang="en-GB" sz="1000" dirty="0">
                <a:latin typeface="A Year Without Rain" panose="02000000000000000000"/>
              </a:rPr>
              <a:t> cancel your child’s booking with at least 24 hours notice you will be charged the session fee, unless the child is unwell.</a:t>
            </a:r>
          </a:p>
          <a:p>
            <a:pPr fontAlgn="t"/>
            <a:endParaRPr lang="en-GB" sz="1000" dirty="0">
              <a:latin typeface="A Year Without Rain" panose="02000000000000000000"/>
            </a:endParaRPr>
          </a:p>
          <a:p>
            <a:pPr fontAlgn="t"/>
            <a:r>
              <a:rPr lang="en-GB" sz="1000" b="1" u="sng" dirty="0">
                <a:solidFill>
                  <a:srgbClr val="000000"/>
                </a:solidFill>
                <a:effectLst/>
                <a:latin typeface="A Year Without Rain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Payments</a:t>
            </a:r>
            <a:r>
              <a:rPr lang="en-GB" sz="1000" dirty="0">
                <a:solidFill>
                  <a:srgbClr val="000000"/>
                </a:solidFill>
                <a:effectLst/>
                <a:latin typeface="A Year Without Rain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 - club statements will show under payments on your child’s Arbor account within 5 days of attendance. </a:t>
            </a:r>
          </a:p>
          <a:p>
            <a:pPr fontAlgn="t"/>
            <a:r>
              <a:rPr lang="en-GB" sz="1000" dirty="0">
                <a:solidFill>
                  <a:srgbClr val="000000"/>
                </a:solidFill>
                <a:effectLst/>
                <a:latin typeface="A Year Without Rain" panose="02000000000000000000"/>
                <a:ea typeface="Times New Roman" panose="02020603050405020304" pitchFamily="18" charset="0"/>
                <a:cs typeface="Calibri" panose="020F0502020204030204" pitchFamily="34" charset="0"/>
              </a:rPr>
              <a:t>Please log in to the Parent Portal or Arbor App to pay by card, arrange childcare vouchers* or for BACS payments please use the following details: Sort Code: 77-72-20 Account Number: 26909360 Account Name: The Diamond Learning Partnership Trust (please put your child's name/MF in for reference).</a:t>
            </a:r>
            <a:endParaRPr lang="en-GB" sz="1000" dirty="0">
              <a:effectLst/>
              <a:latin typeface="A Year Without Rain" panose="0200000000000000000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000"/>
              </a:spcAft>
            </a:pPr>
            <a:r>
              <a:rPr lang="en-GB" sz="1000" dirty="0">
                <a:solidFill>
                  <a:srgbClr val="000000"/>
                </a:solidFill>
                <a:effectLst/>
                <a:latin typeface="A Year Without Rain" panose="02000000000000000000"/>
                <a:ea typeface="Times New Roman" panose="02020603050405020304" pitchFamily="18" charset="0"/>
                <a:cs typeface="Calibri" panose="020F0502020204030204" pitchFamily="34" charset="0"/>
              </a:rPr>
              <a:t>*If you arrange childcare vouchers these will be received by our accounts department and may take a few days to be updated on Arbor so please advise the office to prevent further reminders being sent.</a:t>
            </a:r>
          </a:p>
          <a:p>
            <a:pPr fontAlgn="base">
              <a:lnSpc>
                <a:spcPct val="115000"/>
              </a:lnSpc>
              <a:spcAft>
                <a:spcPts val="1000"/>
              </a:spcAft>
            </a:pPr>
            <a:r>
              <a:rPr lang="en-GB" sz="1000" u="sng" dirty="0">
                <a:solidFill>
                  <a:srgbClr val="000000"/>
                </a:solidFill>
                <a:effectLst/>
                <a:latin typeface="A Year Without Rain" panose="02000000000000000000"/>
                <a:ea typeface="Times New Roman" panose="02020603050405020304" pitchFamily="18" charset="0"/>
                <a:cs typeface="Calibri" panose="020F0502020204030204" pitchFamily="34" charset="0"/>
              </a:rPr>
              <a:t>Please be reminded to clear each monthly balance to guarantee future club sessions and prevent large account arrears.</a:t>
            </a:r>
            <a:endParaRPr lang="en-GB" sz="1000" dirty="0">
              <a:effectLst/>
              <a:latin typeface="A Year Without Rain" panose="0200000000000000000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/>
            <a:r>
              <a:rPr lang="en-US" sz="1000" b="1" i="1" dirty="0">
                <a:latin typeface="A Year Without Rain" panose="02000000000000000000" pitchFamily="2" charset="0"/>
              </a:rPr>
              <a:t>Children making persistent poor or unsafe </a:t>
            </a:r>
            <a:r>
              <a:rPr lang="en-US" sz="1000" b="1" i="1" dirty="0" err="1">
                <a:latin typeface="A Year Without Rain" panose="02000000000000000000" pitchFamily="2" charset="0"/>
              </a:rPr>
              <a:t>behaviour</a:t>
            </a:r>
            <a:r>
              <a:rPr lang="en-US" sz="1000" b="1" i="1" dirty="0">
                <a:latin typeface="A Year Without Rain" panose="02000000000000000000" pitchFamily="2" charset="0"/>
              </a:rPr>
              <a:t> choices could lose their place at the BASE.</a:t>
            </a:r>
          </a:p>
          <a:p>
            <a:pPr fontAlgn="t"/>
            <a:endParaRPr lang="en-GB" sz="1200" dirty="0">
              <a:latin typeface="A Year Without Rai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67B5A1-8677-DAB0-9892-C7BFBD9BA2E3}"/>
              </a:ext>
            </a:extLst>
          </p:cNvPr>
          <p:cNvSpPr txBox="1"/>
          <p:nvPr/>
        </p:nvSpPr>
        <p:spPr>
          <a:xfrm>
            <a:off x="240406" y="1370891"/>
            <a:ext cx="5503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 Year Without Rain" panose="02000000000000000000" pitchFamily="2" charset="0"/>
              </a:rPr>
              <a:t>A warm welcome awaits you at The BASE, the out of hours childcare provision at Middlefield Primary Academy.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39D992-22FF-F048-6DF1-C1AB23B80A26}"/>
              </a:ext>
            </a:extLst>
          </p:cNvPr>
          <p:cNvSpPr txBox="1"/>
          <p:nvPr/>
        </p:nvSpPr>
        <p:spPr>
          <a:xfrm>
            <a:off x="968445" y="6168212"/>
            <a:ext cx="39795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A Year Without Rain" panose="02000000000000000000" pitchFamily="2" charset="0"/>
              </a:rPr>
              <a:t>For information on bookings, please contact the school office: </a:t>
            </a:r>
            <a:r>
              <a:rPr lang="en-GB" sz="1600" b="1" dirty="0">
                <a:latin typeface="A Year Without Rain" panose="02000000000000000000" pitchFamily="2" charset="0"/>
              </a:rPr>
              <a:t>01480375270</a:t>
            </a:r>
          </a:p>
        </p:txBody>
      </p:sp>
      <p:pic>
        <p:nvPicPr>
          <p:cNvPr id="3" name="Picture 2" descr="A group of people sitting at a table eating food&#10;&#10;Description automatically generated with medium confidence">
            <a:extLst>
              <a:ext uri="{FF2B5EF4-FFF2-40B4-BE49-F238E27FC236}">
                <a16:creationId xmlns:a16="http://schemas.microsoft.com/office/drawing/2014/main" id="{24B8AD99-4D6B-2787-9607-7F427279B1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" t="17059" b="28292"/>
          <a:stretch/>
        </p:blipFill>
        <p:spPr>
          <a:xfrm>
            <a:off x="3504037" y="3357958"/>
            <a:ext cx="2506193" cy="1834611"/>
          </a:xfrm>
          <a:prstGeom prst="rect">
            <a:avLst/>
          </a:prstGeom>
        </p:spPr>
      </p:pic>
      <p:pic>
        <p:nvPicPr>
          <p:cNvPr id="6" name="Picture 5" descr="A picture containing person, little, child&#10;&#10;Description automatically generated">
            <a:extLst>
              <a:ext uri="{FF2B5EF4-FFF2-40B4-BE49-F238E27FC236}">
                <a16:creationId xmlns:a16="http://schemas.microsoft.com/office/drawing/2014/main" id="{1B51372D-D64D-8911-159A-A470D857E41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91" t="7295" r="15526" b="3875"/>
          <a:stretch/>
        </p:blipFill>
        <p:spPr>
          <a:xfrm rot="5400000">
            <a:off x="1787415" y="3662795"/>
            <a:ext cx="1834611" cy="154747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5E3C767-7626-F4AF-2BDA-99196804A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9588" y="5038212"/>
            <a:ext cx="1590151" cy="1339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9541C1E-7C13-8AF6-A1E3-F3CAD9C457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0659" y="4708904"/>
            <a:ext cx="1429823" cy="1427288"/>
          </a:xfrm>
          <a:prstGeom prst="rect">
            <a:avLst/>
          </a:prstGeom>
        </p:spPr>
      </p:pic>
      <p:pic>
        <p:nvPicPr>
          <p:cNvPr id="12" name="Picture 11" descr="A group of children eating at a table&#10;&#10;Description automatically generated with low confidence">
            <a:extLst>
              <a:ext uri="{FF2B5EF4-FFF2-40B4-BE49-F238E27FC236}">
                <a16:creationId xmlns:a16="http://schemas.microsoft.com/office/drawing/2014/main" id="{4D98A5E2-0CD0-8D78-9FE2-67A8676AAE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39" t="10525" r="18155" b="12906"/>
          <a:stretch/>
        </p:blipFill>
        <p:spPr>
          <a:xfrm>
            <a:off x="92514" y="2819476"/>
            <a:ext cx="2312873" cy="1633583"/>
          </a:xfrm>
          <a:prstGeom prst="rect">
            <a:avLst/>
          </a:prstGeom>
        </p:spPr>
      </p:pic>
      <p:pic>
        <p:nvPicPr>
          <p:cNvPr id="1036" name="Picture 12" descr="Wrap Stock Illustration - Download Image Now - iStock">
            <a:extLst>
              <a:ext uri="{FF2B5EF4-FFF2-40B4-BE49-F238E27FC236}">
                <a16:creationId xmlns:a16="http://schemas.microsoft.com/office/drawing/2014/main" id="{B58828C3-C0D0-2990-7677-0AADFFC234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777" b="91117" l="4828" r="96782">
                        <a14:foregroundMark x1="4828" y1="31472" x2="4828" y2="31472"/>
                        <a14:foregroundMark x1="17011" y1="6853" x2="17011" y2="6853"/>
                        <a14:foregroundMark x1="21839" y1="2538" x2="21839" y2="2538"/>
                        <a14:foregroundMark x1="92414" y1="78426" x2="92414" y2="78426"/>
                        <a14:foregroundMark x1="97011" y1="80203" x2="97011" y2="80203"/>
                        <a14:foregroundMark x1="88736" y1="91117" x2="88736" y2="911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332379">
            <a:off x="957707" y="4109885"/>
            <a:ext cx="2049857" cy="18566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BF9533-E8AC-39BA-B151-828EBF8CED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587" y="3836258"/>
            <a:ext cx="1709134" cy="221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8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d8338b7-fd52-4357-acff-d81c990248dc" xsi:nil="true"/>
    <lcf76f155ced4ddcb4097134ff3c332f xmlns="b2dd6b9e-f060-4993-89ea-de782056571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3F87662C39514F8A89B562A3BBFA1F" ma:contentTypeVersion="10" ma:contentTypeDescription="Create a new document." ma:contentTypeScope="" ma:versionID="e508339e07c47a2fc147968858476a26">
  <xsd:schema xmlns:xsd="http://www.w3.org/2001/XMLSchema" xmlns:xs="http://www.w3.org/2001/XMLSchema" xmlns:p="http://schemas.microsoft.com/office/2006/metadata/properties" xmlns:ns2="b2dd6b9e-f060-4993-89ea-de7820565717" xmlns:ns3="6d8338b7-fd52-4357-acff-d81c990248dc" targetNamespace="http://schemas.microsoft.com/office/2006/metadata/properties" ma:root="true" ma:fieldsID="45ce145335799e979edacbcca718a868" ns2:_="" ns3:_="">
    <xsd:import namespace="b2dd6b9e-f060-4993-89ea-de7820565717"/>
    <xsd:import namespace="6d8338b7-fd52-4357-acff-d81c990248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dd6b9e-f060-4993-89ea-de78205657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f9669f0-08e4-405f-9108-8bda5cfa18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8338b7-fd52-4357-acff-d81c990248dc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af5af22-1c13-4363-9ecb-46ce0073c7d7}" ma:internalName="TaxCatchAll" ma:showField="CatchAllData" ma:web="6d8338b7-fd52-4357-acff-d81c990248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5B78CF-F2D0-4A3C-A805-02522CC1FB9B}">
  <ds:schemaRefs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2006/metadata/properties"/>
    <ds:schemaRef ds:uri="41dba076-bb03-4ae6-b67a-a19b866d292e"/>
    <ds:schemaRef ds:uri="http://purl.org/dc/dcmitype/"/>
    <ds:schemaRef ds:uri="http://www.w3.org/XML/1998/namespace"/>
    <ds:schemaRef ds:uri="http://schemas.microsoft.com/office/infopath/2007/PartnerControls"/>
    <ds:schemaRef ds:uri="29b26701-44d9-4a9b-8894-055f54912727"/>
    <ds:schemaRef ds:uri="6d8338b7-fd52-4357-acff-d81c990248dc"/>
    <ds:schemaRef ds:uri="b2dd6b9e-f060-4993-89ea-de7820565717"/>
  </ds:schemaRefs>
</ds:datastoreItem>
</file>

<file path=customXml/itemProps2.xml><?xml version="1.0" encoding="utf-8"?>
<ds:datastoreItem xmlns:ds="http://schemas.openxmlformats.org/officeDocument/2006/customXml" ds:itemID="{31C2356A-D7AD-4E76-B27D-9463CCEB35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dd6b9e-f060-4993-89ea-de7820565717"/>
    <ds:schemaRef ds:uri="6d8338b7-fd52-4357-acff-d81c990248d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6DAAA3-6E6E-4340-A006-4B50AF54C6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3432</TotalTime>
  <Words>448</Words>
  <Application>Microsoft Office PowerPoint</Application>
  <PresentationFormat>Widescreen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 Year Without Rain</vt:lpstr>
      <vt:lpstr>Arial</vt:lpstr>
      <vt:lpstr>Calibri</vt:lpstr>
      <vt:lpstr>Calibri Light</vt:lpstr>
      <vt:lpstr>Sassoon Infant Std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Burnett</dc:creator>
  <cp:lastModifiedBy>L Flowers</cp:lastModifiedBy>
  <cp:revision>8</cp:revision>
  <cp:lastPrinted>2022-06-22T07:15:16Z</cp:lastPrinted>
  <dcterms:created xsi:type="dcterms:W3CDTF">2022-05-26T10:55:44Z</dcterms:created>
  <dcterms:modified xsi:type="dcterms:W3CDTF">2025-09-12T14:21:27Z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0x010100663F87662C39514F8A89B562A3BBFA1F</vt:lpwstr>
  </property>
  <property fmtid="{D5CDD505-2E9C-101B-9397-08002B2CF9AE}" pid="3" name="MediaServiceImageTags">
    <vt:lpwstr/>
  </property>
</Properties>
</file>