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7" r:id="rId4"/>
    <p:sldId id="269" r:id="rId5"/>
    <p:sldId id="270" r:id="rId6"/>
    <p:sldId id="271" r:id="rId7"/>
    <p:sldId id="272" r:id="rId8"/>
    <p:sldId id="315" r:id="rId9"/>
    <p:sldId id="273" r:id="rId10"/>
    <p:sldId id="274" r:id="rId11"/>
    <p:sldId id="314" r:id="rId12"/>
    <p:sldId id="316" r:id="rId13"/>
    <p:sldId id="317" r:id="rId14"/>
    <p:sldId id="260" r:id="rId15"/>
    <p:sldId id="318" r:id="rId16"/>
    <p:sldId id="319" r:id="rId17"/>
    <p:sldId id="320" r:id="rId18"/>
    <p:sldId id="32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11" autoAdjust="0"/>
    <p:restoredTop sz="94660"/>
  </p:normalViewPr>
  <p:slideViewPr>
    <p:cSldViewPr snapToGrid="0">
      <p:cViewPr>
        <p:scale>
          <a:sx n="75" d="100"/>
          <a:sy n="75" d="100"/>
        </p:scale>
        <p:origin x="456" y="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97761F-4176-794F-A348-10B73B918B0E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128E2B-FDE9-3240-9EC5-458DE20CB8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813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813" y="744538"/>
            <a:ext cx="6615112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398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6581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412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8228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3102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0169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902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8895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471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2251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4658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2162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FCABD-4349-4FD0-B6F2-8AF42E6F0FCD}" type="datetimeFigureOut">
              <a:rPr lang="en-GB" smtClean="0"/>
              <a:t>05/09/2022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AADFF-0249-4596-92A1-D49EB0D09B0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91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hildnet.com/resources/know-it-all-for-parents/kiafp-cd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090E1577-1469-ACC4-D151-6714FBF10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523999" y="1752600"/>
            <a:ext cx="9144000" cy="3352800"/>
          </a:xfrm>
        </p:spPr>
        <p:txBody>
          <a:bodyPr>
            <a:normAutofit/>
          </a:bodyPr>
          <a:lstStyle/>
          <a:p>
            <a:r>
              <a:rPr lang="en-GB" sz="6000" b="1" i="1" dirty="0">
                <a:latin typeface="Sassoon Infant Std" panose="020B0503020103030203" pitchFamily="34" charset="0"/>
              </a:rPr>
              <a:t>E-safety Awareness </a:t>
            </a:r>
          </a:p>
          <a:p>
            <a:r>
              <a:rPr lang="en-GB" sz="6000" b="1" i="1" dirty="0">
                <a:latin typeface="Sassoon Infant Std" panose="020B0503020103030203" pitchFamily="34" charset="0"/>
              </a:rPr>
              <a:t>for </a:t>
            </a:r>
            <a:endParaRPr lang="en-GB" sz="6000" b="1" dirty="0">
              <a:latin typeface="Sassoon Infant Std" panose="020B0503020103030203" pitchFamily="34" charset="0"/>
            </a:endParaRPr>
          </a:p>
          <a:p>
            <a:r>
              <a:rPr lang="en-GB" sz="6000" b="1" i="1" dirty="0">
                <a:latin typeface="Sassoon Infant Std" panose="020B0503020103030203" pitchFamily="34" charset="0"/>
              </a:rPr>
              <a:t>Parents and Carers </a:t>
            </a:r>
            <a:endParaRPr lang="en-GB" sz="60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168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16DD99C2-B0AA-F298-D881-D92666FF5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121" y="585473"/>
            <a:ext cx="10631755" cy="56870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8967E6-C313-C219-BB1F-DED8EE20486C}"/>
              </a:ext>
            </a:extLst>
          </p:cNvPr>
          <p:cNvSpPr txBox="1"/>
          <p:nvPr/>
        </p:nvSpPr>
        <p:spPr>
          <a:xfrm>
            <a:off x="474134" y="6181240"/>
            <a:ext cx="11209866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This picture shows the speed at which the internet is changing the world.</a:t>
            </a:r>
          </a:p>
        </p:txBody>
      </p:sp>
    </p:spTree>
    <p:extLst>
      <p:ext uri="{BB962C8B-B14F-4D97-AF65-F5344CB8AC3E}">
        <p14:creationId xmlns:p14="http://schemas.microsoft.com/office/powerpoint/2010/main" val="2134027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286E938B-01B1-99C4-9EAF-5397A5412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845129" y="1436916"/>
            <a:ext cx="8948058" cy="5470070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Sassoon Infant Std" panose="020B0503020103030203" pitchFamily="34" charset="0"/>
              </a:rPr>
              <a:t>The online sites on the previous image are becoming overwhelmingly popular for both adults and children as the online world is increasingly integrated into our daily lives.</a:t>
            </a:r>
          </a:p>
        </p:txBody>
      </p:sp>
    </p:spTree>
    <p:extLst>
      <p:ext uri="{BB962C8B-B14F-4D97-AF65-F5344CB8AC3E}">
        <p14:creationId xmlns:p14="http://schemas.microsoft.com/office/powerpoint/2010/main" val="115902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0E49675B-A990-F639-A07A-6DE02C21B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523999" y="1099929"/>
            <a:ext cx="9144000" cy="5963479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Children are natives in the online world, most are unaware of life without:</a:t>
            </a:r>
          </a:p>
          <a:p>
            <a:r>
              <a:rPr lang="en-GB" sz="2800" b="1" dirty="0">
                <a:latin typeface="Sassoon Infant Std" panose="020B0503020103030203" pitchFamily="34" charset="0"/>
              </a:rPr>
              <a:t>–IPhone</a:t>
            </a:r>
          </a:p>
          <a:p>
            <a:r>
              <a:rPr lang="en-GB" sz="2800" b="1" dirty="0">
                <a:latin typeface="Sassoon Infant Std" panose="020B0503020103030203" pitchFamily="34" charset="0"/>
              </a:rPr>
              <a:t>–Games consoles</a:t>
            </a:r>
          </a:p>
          <a:p>
            <a:r>
              <a:rPr lang="en-GB" sz="2800" b="1" dirty="0">
                <a:latin typeface="Sassoon Infant Std" panose="020B0503020103030203" pitchFamily="34" charset="0"/>
              </a:rPr>
              <a:t>–Google</a:t>
            </a:r>
          </a:p>
          <a:p>
            <a:r>
              <a:rPr lang="en-GB" sz="2800" b="1" dirty="0">
                <a:latin typeface="Sassoon Infant Std" panose="020B0503020103030203" pitchFamily="34" charset="0"/>
              </a:rPr>
              <a:t>–Social Media</a:t>
            </a:r>
            <a:br>
              <a:rPr lang="en-GB" sz="2800" b="1" dirty="0">
                <a:latin typeface="Sassoon Infant Std" panose="020B0503020103030203" pitchFamily="34" charset="0"/>
              </a:rPr>
            </a:br>
            <a:endParaRPr lang="en-GB" sz="2800" b="1" dirty="0">
              <a:latin typeface="Sassoon Infant Std" panose="020B0503020103030203" pitchFamily="34" charset="0"/>
            </a:endParaRPr>
          </a:p>
          <a:p>
            <a:r>
              <a:rPr lang="en-GB" sz="2800" b="1" dirty="0">
                <a:latin typeface="Sassoon Infant Std" panose="020B0503020103030203" pitchFamily="34" charset="0"/>
              </a:rPr>
              <a:t>They feel confident using new sites and technologies, moving from site to site with ease.</a:t>
            </a:r>
          </a:p>
        </p:txBody>
      </p:sp>
    </p:spTree>
    <p:extLst>
      <p:ext uri="{BB962C8B-B14F-4D97-AF65-F5344CB8AC3E}">
        <p14:creationId xmlns:p14="http://schemas.microsoft.com/office/powerpoint/2010/main" val="2779590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2E85BCE4-424C-D94D-E1E6-20E4C65AF6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523999" y="890104"/>
            <a:ext cx="9144000" cy="3402496"/>
          </a:xfrm>
        </p:spPr>
        <p:txBody>
          <a:bodyPr>
            <a:noAutofit/>
          </a:bodyPr>
          <a:lstStyle/>
          <a:p>
            <a:endParaRPr lang="en-GB" sz="4400" dirty="0">
              <a:latin typeface="Sassoon Infant Std" panose="020B0503020103030203" pitchFamily="34" charset="0"/>
            </a:endParaRPr>
          </a:p>
          <a:p>
            <a:r>
              <a:rPr lang="en-GB" sz="4400" i="1" dirty="0">
                <a:latin typeface="Sassoon Infant Std" panose="020B0503020103030203" pitchFamily="34" charset="0"/>
              </a:rPr>
              <a:t>“70% of parents of children aged 12 –15 feel that their children know more about the internet than they do” </a:t>
            </a:r>
          </a:p>
          <a:p>
            <a:endParaRPr lang="en-GB" sz="4400" dirty="0">
              <a:latin typeface="Sassoon Infant Std" panose="020B0503020103030203" pitchFamily="34" charset="0"/>
            </a:endParaRPr>
          </a:p>
          <a:p>
            <a:r>
              <a:rPr lang="en-GB" sz="4400" i="1" dirty="0">
                <a:latin typeface="Sassoon Infant Std" panose="020B0503020103030203" pitchFamily="34" charset="0"/>
              </a:rPr>
              <a:t>(Ofcom Media Literacy 2011)</a:t>
            </a:r>
            <a:endParaRPr lang="en-GB" sz="4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69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F46747DE-7E05-5430-8B50-25B21B0B4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523999" y="927652"/>
            <a:ext cx="9144000" cy="5340626"/>
          </a:xfrm>
        </p:spPr>
        <p:txBody>
          <a:bodyPr>
            <a:normAutofit/>
          </a:bodyPr>
          <a:lstStyle/>
          <a:p>
            <a:endParaRPr lang="en-GB" sz="3200" dirty="0">
              <a:latin typeface="Sassoon Infant Std" panose="020B0503020103030203" pitchFamily="34" charset="0"/>
            </a:endParaRPr>
          </a:p>
          <a:p>
            <a:r>
              <a:rPr lang="en-GB" sz="4000" b="1" dirty="0">
                <a:latin typeface="Sassoon Infant Std" panose="020B0503020103030203" pitchFamily="34" charset="0"/>
              </a:rPr>
              <a:t>There are may positive aspects of being online.</a:t>
            </a:r>
          </a:p>
          <a:p>
            <a:endParaRPr lang="en-GB" sz="4000" dirty="0">
              <a:latin typeface="Sassoon Infant Std" panose="020B0503020103030203" pitchFamily="34" charset="0"/>
            </a:endParaRPr>
          </a:p>
          <a:p>
            <a:r>
              <a:rPr lang="en-GB" sz="4000" dirty="0">
                <a:latin typeface="Sassoon Infant Std" panose="020B0503020103030203" pitchFamily="34" charset="0"/>
              </a:rPr>
              <a:t>What skills do you think your children are learning whilst they are online, whether networking, gaming or doing homework?</a:t>
            </a:r>
          </a:p>
          <a:p>
            <a:endParaRPr lang="en-GB" sz="32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732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DDF9A572-78B8-2A98-94DE-AC923B4B1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2053" t="19173" r="23360" b="18132"/>
          <a:stretch/>
        </p:blipFill>
        <p:spPr>
          <a:xfrm>
            <a:off x="1032933" y="931333"/>
            <a:ext cx="10193868" cy="494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922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DDF9A572-78B8-2A98-94DE-AC923B4B1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882E34B-B6FF-BE1F-E9DB-A000E328F5B8}"/>
              </a:ext>
            </a:extLst>
          </p:cNvPr>
          <p:cNvSpPr txBox="1">
            <a:spLocks/>
          </p:cNvSpPr>
          <p:nvPr/>
        </p:nvSpPr>
        <p:spPr>
          <a:xfrm>
            <a:off x="1391320" y="1027664"/>
            <a:ext cx="936632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latin typeface="Sassoon Infant Std" panose="020B0503020103030203" pitchFamily="34" charset="0"/>
              </a:rPr>
              <a:t>However there are many potential risks: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572194B-FCBD-7495-4E8E-3B224818D2E6}"/>
              </a:ext>
            </a:extLst>
          </p:cNvPr>
          <p:cNvSpPr txBox="1">
            <a:spLocks/>
          </p:cNvSpPr>
          <p:nvPr/>
        </p:nvSpPr>
        <p:spPr>
          <a:xfrm>
            <a:off x="1391323" y="2323652"/>
            <a:ext cx="9036423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Sassoon Infant Std" panose="020B0503020103030203" pitchFamily="34" charset="0"/>
              </a:rPr>
              <a:t>Too much screen time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Cyber bullying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Grooming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Inappropriate websites/ images/ videos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Giving out too much information online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Viruses, hacking and security</a:t>
            </a:r>
          </a:p>
        </p:txBody>
      </p:sp>
    </p:spTree>
    <p:extLst>
      <p:ext uri="{BB962C8B-B14F-4D97-AF65-F5344CB8AC3E}">
        <p14:creationId xmlns:p14="http://schemas.microsoft.com/office/powerpoint/2010/main" val="2910834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C8072178-C291-B951-C08B-EFDB889C8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523999" y="1060909"/>
            <a:ext cx="9144000" cy="6096000"/>
          </a:xfrm>
        </p:spPr>
        <p:txBody>
          <a:bodyPr>
            <a:normAutofit/>
          </a:bodyPr>
          <a:lstStyle/>
          <a:p>
            <a:endParaRPr lang="en-GB" sz="4800" b="1" u="sng" dirty="0">
              <a:solidFill>
                <a:schemeClr val="bg1"/>
              </a:solidFill>
              <a:latin typeface="Sassoon Infant Std" panose="020B0503020103030203" pitchFamily="34" charset="0"/>
            </a:endParaRPr>
          </a:p>
          <a:p>
            <a:r>
              <a:rPr lang="en-GB" sz="4000" b="1" dirty="0">
                <a:latin typeface="Sassoon Infant Std" panose="020B0503020103030203" pitchFamily="34" charset="0"/>
              </a:rPr>
              <a:t>“Today, social media is all around us; making it simpler to communicate and make contacts, opening doors to new exciting opportunities for creativity and education.” </a:t>
            </a:r>
          </a:p>
          <a:p>
            <a:endParaRPr lang="en-GB" sz="4000" b="1" i="1" dirty="0">
              <a:latin typeface="Sassoon Infant Std" panose="020B0503020103030203" pitchFamily="34" charset="0"/>
            </a:endParaRPr>
          </a:p>
          <a:p>
            <a:r>
              <a:rPr lang="en-GB" sz="4000" b="1" i="1" dirty="0">
                <a:latin typeface="Sassoon Infant Std" panose="020B0503020103030203" pitchFamily="34" charset="0"/>
              </a:rPr>
              <a:t>CEOP 2011</a:t>
            </a:r>
            <a:endParaRPr lang="en-GB" sz="40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19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928AD7E1-7F93-5155-9E7B-76956F851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41585" y="1648754"/>
            <a:ext cx="83458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Sassoon Infant Std" panose="020B0503020103030203" pitchFamily="34" charset="0"/>
              </a:rPr>
              <a:t>Social media has exploded into our lives, with many of us feeling pressure to join in or miss out.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Examples of social media include: Facebook, Twitter, Instagram, YouTube, TikTok.</a:t>
            </a:r>
            <a:br>
              <a:rPr lang="en-GB" sz="3200" dirty="0">
                <a:latin typeface="Sassoon Infant Std" panose="020B0503020103030203" pitchFamily="34" charset="0"/>
              </a:rPr>
            </a:br>
            <a:endParaRPr lang="en-GB" sz="3200" dirty="0">
              <a:latin typeface="Sassoon Infant Std" panose="020B0503020103030203" pitchFamily="34" charset="0"/>
            </a:endParaRPr>
          </a:p>
          <a:p>
            <a:r>
              <a:rPr lang="en-GB" sz="3200" dirty="0">
                <a:latin typeface="Sassoon Infant Std" panose="020B0503020103030203" pitchFamily="34" charset="0"/>
              </a:rPr>
              <a:t>These sites allow us to connect with friends and communicate in different ways.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0C4DDF0-35D5-318C-1545-E20F6630226A}"/>
              </a:ext>
            </a:extLst>
          </p:cNvPr>
          <p:cNvSpPr txBox="1">
            <a:spLocks/>
          </p:cNvSpPr>
          <p:nvPr/>
        </p:nvSpPr>
        <p:spPr>
          <a:xfrm>
            <a:off x="1391320" y="589180"/>
            <a:ext cx="936632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Sassoon Infant Std" panose="020B0503020103030203" pitchFamily="34" charset="0"/>
              </a:rPr>
              <a:t>Social Media</a:t>
            </a:r>
          </a:p>
        </p:txBody>
      </p:sp>
    </p:spTree>
    <p:extLst>
      <p:ext uri="{BB962C8B-B14F-4D97-AF65-F5344CB8AC3E}">
        <p14:creationId xmlns:p14="http://schemas.microsoft.com/office/powerpoint/2010/main" val="3462732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4898F217-C044-6519-D59A-8671E7E56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966ED777-D7E4-B714-49B5-BE3E5E3A1EB7}"/>
              </a:ext>
            </a:extLst>
          </p:cNvPr>
          <p:cNvSpPr txBox="1">
            <a:spLocks/>
          </p:cNvSpPr>
          <p:nvPr/>
        </p:nvSpPr>
        <p:spPr>
          <a:xfrm>
            <a:off x="1391320" y="1027664"/>
            <a:ext cx="936632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Sassoon Infant Std" panose="020B0503020103030203" pitchFamily="34" charset="0"/>
              </a:rPr>
              <a:t>Statistics </a:t>
            </a:r>
            <a:br>
              <a:rPr lang="en-GB" b="1" dirty="0">
                <a:latin typeface="Sassoon Infant Std" panose="020B0503020103030203" pitchFamily="34" charset="0"/>
              </a:rPr>
            </a:br>
            <a:r>
              <a:rPr lang="en-GB" b="1" dirty="0">
                <a:latin typeface="Sassoon Infant Std" panose="020B0503020103030203" pitchFamily="34" charset="0"/>
              </a:rPr>
              <a:t>(2017 – </a:t>
            </a:r>
            <a:r>
              <a:rPr lang="en-GB" b="1" dirty="0" err="1">
                <a:latin typeface="Sassoon Infant Std" panose="020B0503020103030203" pitchFamily="34" charset="0"/>
              </a:rPr>
              <a:t>childnet</a:t>
            </a:r>
            <a:r>
              <a:rPr lang="en-GB" b="1" dirty="0">
                <a:latin typeface="Sassoon Infant Std" panose="020B0503020103030203" pitchFamily="34" charset="0"/>
              </a:rPr>
              <a:t> survey ages 8 - 17)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CB225E0-AE0B-1E4A-E73C-4B58647FBA41}"/>
              </a:ext>
            </a:extLst>
          </p:cNvPr>
          <p:cNvSpPr txBox="1">
            <a:spLocks/>
          </p:cNvSpPr>
          <p:nvPr/>
        </p:nvSpPr>
        <p:spPr>
          <a:xfrm>
            <a:off x="1845732" y="2511400"/>
            <a:ext cx="8911913" cy="331893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Sassoon Infant Std" panose="020B0503020103030203" pitchFamily="34" charset="0"/>
              </a:rPr>
              <a:t>(56%) of young people said they have shared images or videos on a public social media profile, with almost a third (31%) saying that most of the photos they share are on a public profile that can be seen by anyone.</a:t>
            </a:r>
          </a:p>
          <a:p>
            <a:endParaRPr lang="en-US" dirty="0">
              <a:latin typeface="Sassoon Infant Std" panose="020B0503020103030203" pitchFamily="34" charset="0"/>
            </a:endParaRPr>
          </a:p>
          <a:p>
            <a:r>
              <a:rPr lang="en-US" dirty="0">
                <a:latin typeface="Sassoon Infant Std" panose="020B0503020103030203" pitchFamily="34" charset="0"/>
              </a:rPr>
              <a:t>23% said they did not know how to control what could be seen on their social media profiles.</a:t>
            </a:r>
          </a:p>
          <a:p>
            <a:r>
              <a:rPr lang="en-US" dirty="0">
                <a:latin typeface="Sassoon Infant Std" panose="020B0503020103030203" pitchFamily="34" charset="0"/>
              </a:rPr>
              <a:t>70% of 8-17s said they have seen images and videos not suitable for their age in the last year</a:t>
            </a:r>
            <a:endParaRPr lang="en-GB" dirty="0">
              <a:latin typeface="Sassoon Infant Std" panose="020B0503020103030203" pitchFamily="34" charset="0"/>
            </a:endParaRPr>
          </a:p>
          <a:p>
            <a:endParaRPr lang="en-GB" dirty="0">
              <a:latin typeface="Sassoon Infant Std" panose="020B0503020103030203" pitchFamily="34" charset="0"/>
            </a:endParaRPr>
          </a:p>
          <a:p>
            <a:endParaRPr lang="en-GB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467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4898F217-C044-6519-D59A-8671E7E56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7AEF658-8995-A28B-30CC-B2D91AD6A673}"/>
              </a:ext>
            </a:extLst>
          </p:cNvPr>
          <p:cNvSpPr txBox="1">
            <a:spLocks/>
          </p:cNvSpPr>
          <p:nvPr/>
        </p:nvSpPr>
        <p:spPr>
          <a:xfrm>
            <a:off x="1391320" y="589180"/>
            <a:ext cx="936632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Sassoon Infant Std" panose="020B0503020103030203" pitchFamily="34" charset="0"/>
              </a:rPr>
              <a:t>Gaming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579AF32-93BA-0E26-B4E2-DDC0DA3BAEF6}"/>
              </a:ext>
            </a:extLst>
          </p:cNvPr>
          <p:cNvSpPr txBox="1">
            <a:spLocks/>
          </p:cNvSpPr>
          <p:nvPr/>
        </p:nvSpPr>
        <p:spPr>
          <a:xfrm>
            <a:off x="1721222" y="1931893"/>
            <a:ext cx="9036423" cy="40794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latin typeface="Sassoon Infant Std" panose="020B0503020103030203" pitchFamily="34" charset="0"/>
              </a:rPr>
              <a:t>Many online games have communication features which allow their users to interact anonymously e.g. Minecraft.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Cyberbullies may harass fellow gamers and online scam artists may promise virtual goods in an effort to get credit card information.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Most game consoles allow internet access, so it is important to be aware of their communication features.  </a:t>
            </a:r>
          </a:p>
        </p:txBody>
      </p:sp>
    </p:spTree>
    <p:extLst>
      <p:ext uri="{BB962C8B-B14F-4D97-AF65-F5344CB8AC3E}">
        <p14:creationId xmlns:p14="http://schemas.microsoft.com/office/powerpoint/2010/main" val="1614514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1CE8D0D6-1D80-D4B3-449D-D4AB03EF3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2836" y="446926"/>
            <a:ext cx="9366325" cy="114300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latin typeface="Sassoon Infant Std" panose="020B0503020103030203" pitchFamily="34" charset="0"/>
              </a:rPr>
              <a:t>Top Tips for parents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7707" y="1468062"/>
            <a:ext cx="8969494" cy="4526338"/>
          </a:xfrm>
        </p:spPr>
        <p:txBody>
          <a:bodyPr>
            <a:normAutofit/>
          </a:bodyPr>
          <a:lstStyle/>
          <a:p>
            <a:r>
              <a:rPr lang="en-GB" dirty="0">
                <a:latin typeface="Sassoon Infant Std" panose="020B0503020103030203" pitchFamily="34" charset="0"/>
              </a:rPr>
              <a:t>Be a part of the child’s online life; involve the whole family and show an interest. Find out what sites they visit and what they love about them.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No filter or parental controls tool are 100% effective, and many of the risks that young people face online are because of their own and other’s behaviour. 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Create a family agreement for internet use, such as on </a:t>
            </a:r>
            <a:r>
              <a:rPr lang="en-GB" dirty="0">
                <a:latin typeface="Sassoon Infant Std" panose="020B0503020103030203" pitchFamily="34" charset="0"/>
                <a:hlinkClick r:id="rId4"/>
              </a:rPr>
              <a:t>http://www.childnet.com/resources/know-it-all-for-parents/kiafp-cd</a:t>
            </a:r>
            <a:r>
              <a:rPr lang="en-GB" dirty="0">
                <a:latin typeface="Sassoon Infant Std" panose="020B0503020103030203" pitchFamily="34" charset="0"/>
              </a:rPr>
              <a:t>  this helps to establish safe and responsible use of technology.</a:t>
            </a:r>
          </a:p>
        </p:txBody>
      </p:sp>
    </p:spTree>
    <p:extLst>
      <p:ext uri="{BB962C8B-B14F-4D97-AF65-F5344CB8AC3E}">
        <p14:creationId xmlns:p14="http://schemas.microsoft.com/office/powerpoint/2010/main" val="748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SMART</a:t>
            </a:r>
            <a:r>
              <a:rPr lang="en-GB" dirty="0"/>
              <a:t> RULES FOR USING THE INTERNET</a:t>
            </a:r>
          </a:p>
        </p:txBody>
      </p:sp>
      <p:pic>
        <p:nvPicPr>
          <p:cNvPr id="4" name="Picture 3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7C0EE855-1A0E-3314-765E-179A33056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6512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8133" y="1470819"/>
            <a:ext cx="8500533" cy="435133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sz="5400" b="1" dirty="0">
                <a:solidFill>
                  <a:srgbClr val="FF0000"/>
                </a:solidFill>
                <a:latin typeface="Sassoon Infant Std" panose="020B0503020103030203" pitchFamily="34" charset="0"/>
              </a:rPr>
              <a:t>S is for </a:t>
            </a:r>
            <a:r>
              <a:rPr lang="en-GB" sz="5400" b="1" u="sng" dirty="0">
                <a:solidFill>
                  <a:srgbClr val="FF0000"/>
                </a:solidFill>
                <a:latin typeface="Sassoon Infant Std" panose="020B0503020103030203" pitchFamily="34" charset="0"/>
              </a:rPr>
              <a:t>SAFE</a:t>
            </a:r>
          </a:p>
          <a:p>
            <a:pPr marL="0" indent="0">
              <a:buNone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Sassoon Infant Std" panose="020B0503020103030203" pitchFamily="34" charset="0"/>
              </a:rPr>
              <a:t>Never give out personal information if you are  chatting or posting online. </a:t>
            </a:r>
          </a:p>
          <a:p>
            <a:pPr marL="0" indent="0">
              <a:buNone/>
            </a:pPr>
            <a:endParaRPr lang="en-GB" dirty="0">
              <a:solidFill>
                <a:schemeClr val="tx2">
                  <a:lumMod val="75000"/>
                </a:schemeClr>
              </a:solidFill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b="1" u="sng" dirty="0">
                <a:solidFill>
                  <a:schemeClr val="tx2">
                    <a:lumMod val="75000"/>
                  </a:schemeClr>
                </a:solidFill>
                <a:latin typeface="Sassoon Infant Std" panose="020B0503020103030203" pitchFamily="34" charset="0"/>
              </a:rPr>
              <a:t>Personal information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Sassoon Infant Std" panose="020B0503020103030203" pitchFamily="34" charset="0"/>
              </a:rPr>
              <a:t>:-  </a:t>
            </a:r>
          </a:p>
          <a:p>
            <a:pPr marL="0" indent="0">
              <a:buNone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Sassoon Infant Std" panose="020B0503020103030203" pitchFamily="34" charset="0"/>
              </a:rPr>
              <a:t>your name</a:t>
            </a:r>
          </a:p>
          <a:p>
            <a:pPr marL="0" indent="0">
              <a:buNone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Sassoon Infant Std" panose="020B0503020103030203" pitchFamily="34" charset="0"/>
              </a:rPr>
              <a:t>your school</a:t>
            </a:r>
          </a:p>
          <a:p>
            <a:pPr marL="0" indent="0">
              <a:buNone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Sassoon Infant Std" panose="020B0503020103030203" pitchFamily="34" charset="0"/>
              </a:rPr>
              <a:t>where you live</a:t>
            </a:r>
          </a:p>
          <a:p>
            <a:pPr marL="0" indent="0">
              <a:buNone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Sassoon Infant Std" panose="020B0503020103030203" pitchFamily="34" charset="0"/>
              </a:rPr>
              <a:t>email address</a:t>
            </a:r>
          </a:p>
          <a:p>
            <a:pPr marL="0" indent="0">
              <a:buNone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Sassoon Infant Std" panose="020B0503020103030203" pitchFamily="34" charset="0"/>
              </a:rPr>
              <a:t>phone number</a:t>
            </a:r>
          </a:p>
          <a:p>
            <a:pPr marL="0" indent="0">
              <a:buNone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Sassoon Infant Std" panose="020B0503020103030203" pitchFamily="34" charset="0"/>
              </a:rPr>
              <a:t>passwords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F27F455-825D-8C53-0683-46679C0665E0}"/>
              </a:ext>
            </a:extLst>
          </p:cNvPr>
          <p:cNvSpPr txBox="1">
            <a:spLocks/>
          </p:cNvSpPr>
          <p:nvPr/>
        </p:nvSpPr>
        <p:spPr>
          <a:xfrm>
            <a:off x="990599" y="-36512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FF0000"/>
                </a:solidFill>
                <a:latin typeface="Sassoon Infant Std" panose="020B0503020103030203" pitchFamily="34" charset="0"/>
              </a:rPr>
              <a:t>SMART</a:t>
            </a:r>
            <a:r>
              <a:rPr lang="en-GB" dirty="0">
                <a:latin typeface="Sassoon Infant Std" panose="020B0503020103030203" pitchFamily="34" charset="0"/>
              </a:rPr>
              <a:t> RULES FOR USING THE INTERNET</a:t>
            </a:r>
          </a:p>
        </p:txBody>
      </p:sp>
    </p:spTree>
    <p:extLst>
      <p:ext uri="{BB962C8B-B14F-4D97-AF65-F5344CB8AC3E}">
        <p14:creationId xmlns:p14="http://schemas.microsoft.com/office/powerpoint/2010/main" val="41667471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SMART</a:t>
            </a:r>
            <a:r>
              <a:rPr lang="en-GB" dirty="0"/>
              <a:t> RULES FOR USING THE INTERNET</a:t>
            </a:r>
          </a:p>
        </p:txBody>
      </p:sp>
      <p:pic>
        <p:nvPicPr>
          <p:cNvPr id="4" name="Picture 3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7C0EE855-1A0E-3314-765E-179A33056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6512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F27F455-825D-8C53-0683-46679C0665E0}"/>
              </a:ext>
            </a:extLst>
          </p:cNvPr>
          <p:cNvSpPr txBox="1">
            <a:spLocks/>
          </p:cNvSpPr>
          <p:nvPr/>
        </p:nvSpPr>
        <p:spPr>
          <a:xfrm>
            <a:off x="990599" y="-36512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FF0000"/>
                </a:solidFill>
                <a:latin typeface="Sassoon Infant Std" panose="020B0503020103030203" pitchFamily="34" charset="0"/>
              </a:rPr>
              <a:t>SMART</a:t>
            </a:r>
            <a:r>
              <a:rPr lang="en-GB" dirty="0">
                <a:latin typeface="Sassoon Infant Std" panose="020B0503020103030203" pitchFamily="34" charset="0"/>
              </a:rPr>
              <a:t> RULES FOR USING THE INTERNET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1A8AE49-3A7D-99A6-02C7-9F45ED9DA25A}"/>
              </a:ext>
            </a:extLst>
          </p:cNvPr>
          <p:cNvSpPr txBox="1">
            <a:spLocks/>
          </p:cNvSpPr>
          <p:nvPr/>
        </p:nvSpPr>
        <p:spPr>
          <a:xfrm>
            <a:off x="1837265" y="1678782"/>
            <a:ext cx="882226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5400" b="1" dirty="0">
                <a:solidFill>
                  <a:srgbClr val="FF0000"/>
                </a:solidFill>
                <a:latin typeface="Sassoon Infant Std" panose="020B0503020103030203" pitchFamily="34" charset="0"/>
              </a:rPr>
              <a:t>M is for </a:t>
            </a:r>
            <a:r>
              <a:rPr lang="en-GB" sz="5400" b="1" u="sng" dirty="0">
                <a:solidFill>
                  <a:srgbClr val="FF0000"/>
                </a:solidFill>
                <a:latin typeface="Sassoon Infant Std" panose="020B0503020103030203" pitchFamily="34" charset="0"/>
              </a:rPr>
              <a:t>MEETING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latin typeface="Sassoon Infant Std" panose="020B0503020103030203" pitchFamily="34" charset="0"/>
              </a:rPr>
              <a:t>Meeting someone you have only been in touch with online can be dangerous. </a:t>
            </a:r>
            <a:br>
              <a:rPr lang="en-GB" dirty="0">
                <a:latin typeface="Sassoon Infant Std" panose="020B0503020103030203" pitchFamily="34" charset="0"/>
              </a:rPr>
            </a:br>
            <a:r>
              <a:rPr lang="en-GB" dirty="0">
                <a:latin typeface="Sassoon Infant Std" panose="020B0503020103030203" pitchFamily="34" charset="0"/>
              </a:rPr>
              <a:t>Only do so with your parents’ or carers’ permission and even then only when they can be present. </a:t>
            </a:r>
            <a:br>
              <a:rPr lang="en-GB" dirty="0">
                <a:latin typeface="Sassoon Infant Std" panose="020B0503020103030203" pitchFamily="34" charset="0"/>
              </a:rPr>
            </a:br>
            <a:r>
              <a:rPr lang="en-GB" dirty="0">
                <a:latin typeface="Sassoon Infant Std" panose="020B0503020103030203" pitchFamily="34" charset="0"/>
              </a:rPr>
              <a:t>Remember online friends are still strangers even if you have been talking to them for a long time.</a:t>
            </a:r>
          </a:p>
        </p:txBody>
      </p:sp>
    </p:spTree>
    <p:extLst>
      <p:ext uri="{BB962C8B-B14F-4D97-AF65-F5344CB8AC3E}">
        <p14:creationId xmlns:p14="http://schemas.microsoft.com/office/powerpoint/2010/main" val="38931185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SMART</a:t>
            </a:r>
            <a:r>
              <a:rPr lang="en-GB" dirty="0"/>
              <a:t> RULES FOR USING THE INTERNET</a:t>
            </a:r>
          </a:p>
        </p:txBody>
      </p:sp>
      <p:pic>
        <p:nvPicPr>
          <p:cNvPr id="4" name="Picture 3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7C0EE855-1A0E-3314-765E-179A33056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6512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F27F455-825D-8C53-0683-46679C0665E0}"/>
              </a:ext>
            </a:extLst>
          </p:cNvPr>
          <p:cNvSpPr txBox="1">
            <a:spLocks/>
          </p:cNvSpPr>
          <p:nvPr/>
        </p:nvSpPr>
        <p:spPr>
          <a:xfrm>
            <a:off x="990599" y="-36512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FF0000"/>
                </a:solidFill>
                <a:latin typeface="Sassoon Infant Std" panose="020B0503020103030203" pitchFamily="34" charset="0"/>
              </a:rPr>
              <a:t>SMART</a:t>
            </a:r>
            <a:r>
              <a:rPr lang="en-GB" dirty="0">
                <a:latin typeface="Sassoon Infant Std" panose="020B0503020103030203" pitchFamily="34" charset="0"/>
              </a:rPr>
              <a:t> RULES FOR USING THE INTERNET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A8907-A2B0-EB3F-53F2-3964DCF0D0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1432" y="1490133"/>
            <a:ext cx="8729134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sz="5400" b="1" dirty="0">
                <a:solidFill>
                  <a:srgbClr val="FF0000"/>
                </a:solidFill>
                <a:latin typeface="Sassoon Infant Std" panose="020B0503020103030203" pitchFamily="34" charset="0"/>
              </a:rPr>
              <a:t>A is for </a:t>
            </a:r>
            <a:r>
              <a:rPr lang="en-GB" sz="5400" b="1" u="sng" dirty="0">
                <a:solidFill>
                  <a:srgbClr val="FF0000"/>
                </a:solidFill>
                <a:latin typeface="Sassoon Infant Std" panose="020B0503020103030203" pitchFamily="34" charset="0"/>
              </a:rPr>
              <a:t>ACCEPTING</a:t>
            </a:r>
          </a:p>
          <a:p>
            <a:pPr marL="0" indent="0">
              <a:buNone/>
            </a:pP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anose="020B0503020103030203" pitchFamily="34" charset="0"/>
              </a:rPr>
              <a:t>Accepting emails, messages, or opening files, pictures or texts from people you don’t know or trust can lead to problems – they may contain viruses or nasty messages!</a:t>
            </a:r>
          </a:p>
          <a:p>
            <a:endParaRPr lang="en-GB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6607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SMART</a:t>
            </a:r>
            <a:r>
              <a:rPr lang="en-GB" dirty="0"/>
              <a:t> RULES FOR USING THE INTERNET</a:t>
            </a:r>
          </a:p>
        </p:txBody>
      </p:sp>
      <p:pic>
        <p:nvPicPr>
          <p:cNvPr id="4" name="Picture 3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7C0EE855-1A0E-3314-765E-179A33056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6512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F27F455-825D-8C53-0683-46679C0665E0}"/>
              </a:ext>
            </a:extLst>
          </p:cNvPr>
          <p:cNvSpPr txBox="1">
            <a:spLocks/>
          </p:cNvSpPr>
          <p:nvPr/>
        </p:nvSpPr>
        <p:spPr>
          <a:xfrm>
            <a:off x="990599" y="-36512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FF0000"/>
                </a:solidFill>
                <a:latin typeface="Sassoon Infant Std" panose="020B0503020103030203" pitchFamily="34" charset="0"/>
              </a:rPr>
              <a:t>SMART</a:t>
            </a:r>
            <a:r>
              <a:rPr lang="en-GB" dirty="0">
                <a:latin typeface="Sassoon Infant Std" panose="020B0503020103030203" pitchFamily="34" charset="0"/>
              </a:rPr>
              <a:t> RULES FOR USING THE INTERNET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5F38C85-7EFB-55AE-CF5C-4CBA9F10D226}"/>
              </a:ext>
            </a:extLst>
          </p:cNvPr>
          <p:cNvSpPr txBox="1">
            <a:spLocks/>
          </p:cNvSpPr>
          <p:nvPr/>
        </p:nvSpPr>
        <p:spPr>
          <a:xfrm>
            <a:off x="1879600" y="1289051"/>
            <a:ext cx="899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5400" b="1" dirty="0">
                <a:solidFill>
                  <a:srgbClr val="FF0000"/>
                </a:solidFill>
                <a:latin typeface="Sassoon Infant Std" panose="020B0503020103030203" pitchFamily="34" charset="0"/>
              </a:rPr>
              <a:t>R is for </a:t>
            </a:r>
            <a:r>
              <a:rPr lang="en-GB" sz="5400" b="1" u="sng" dirty="0">
                <a:solidFill>
                  <a:srgbClr val="FF0000"/>
                </a:solidFill>
                <a:latin typeface="Sassoon Infant Std" panose="020B0503020103030203" pitchFamily="34" charset="0"/>
              </a:rPr>
              <a:t>RELIABLE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latin typeface="Sassoon Infant Std" panose="020B0503020103030203" pitchFamily="34" charset="0"/>
              </a:rPr>
              <a:t>Someone online might lie about who they are.  </a:t>
            </a:r>
            <a:br>
              <a:rPr lang="en-GB" dirty="0">
                <a:latin typeface="Sassoon Infant Std" panose="020B0503020103030203" pitchFamily="34" charset="0"/>
              </a:rPr>
            </a:br>
            <a:r>
              <a:rPr lang="en-GB" dirty="0">
                <a:latin typeface="Sassoon Infant Std" panose="020B0503020103030203" pitchFamily="34" charset="0"/>
              </a:rPr>
              <a:t>Information on the internet may not be true. </a:t>
            </a:r>
            <a:br>
              <a:rPr lang="en-GB" dirty="0">
                <a:latin typeface="Sassoon Infant Std" panose="020B0503020103030203" pitchFamily="34" charset="0"/>
              </a:rPr>
            </a:br>
            <a:r>
              <a:rPr lang="en-GB" dirty="0">
                <a:latin typeface="Sassoon Infant Std" panose="020B0503020103030203" pitchFamily="34" charset="0"/>
              </a:rPr>
              <a:t>Always check information with other websites, books or someone who knows. If you like chatting online, only chat to your real world friends and family.</a:t>
            </a:r>
          </a:p>
        </p:txBody>
      </p:sp>
    </p:spTree>
    <p:extLst>
      <p:ext uri="{BB962C8B-B14F-4D97-AF65-F5344CB8AC3E}">
        <p14:creationId xmlns:p14="http://schemas.microsoft.com/office/powerpoint/2010/main" val="9552015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SMART</a:t>
            </a:r>
            <a:r>
              <a:rPr lang="en-GB" dirty="0"/>
              <a:t> RULES FOR USING THE INTERNET</a:t>
            </a:r>
          </a:p>
        </p:txBody>
      </p:sp>
      <p:pic>
        <p:nvPicPr>
          <p:cNvPr id="4" name="Picture 3" descr="School Border Images – Browse 88,993 Stock Photos, Vectors, and Video |  Adobe Stock">
            <a:extLst>
              <a:ext uri="{FF2B5EF4-FFF2-40B4-BE49-F238E27FC236}">
                <a16:creationId xmlns:a16="http://schemas.microsoft.com/office/drawing/2014/main" id="{7C0EE855-1A0E-3314-765E-179A33056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6512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F27F455-825D-8C53-0683-46679C0665E0}"/>
              </a:ext>
            </a:extLst>
          </p:cNvPr>
          <p:cNvSpPr txBox="1">
            <a:spLocks/>
          </p:cNvSpPr>
          <p:nvPr/>
        </p:nvSpPr>
        <p:spPr>
          <a:xfrm>
            <a:off x="990599" y="-36512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FF0000"/>
                </a:solidFill>
                <a:latin typeface="Sassoon Infant Std" panose="020B0503020103030203" pitchFamily="34" charset="0"/>
              </a:rPr>
              <a:t>SMART</a:t>
            </a:r>
            <a:r>
              <a:rPr lang="en-GB" dirty="0">
                <a:latin typeface="Sassoon Infant Std" panose="020B0503020103030203" pitchFamily="34" charset="0"/>
              </a:rPr>
              <a:t> RULES FOR USING THE INTERNET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07759AF-7717-950E-6E28-C38D8FB3D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0" y="1574537"/>
            <a:ext cx="8847665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sz="5400" b="1" dirty="0">
                <a:solidFill>
                  <a:srgbClr val="FF0000"/>
                </a:solidFill>
                <a:latin typeface="Sassoon Infant Std" panose="020B0503020103030203" pitchFamily="34" charset="0"/>
              </a:rPr>
              <a:t>T is for </a:t>
            </a:r>
            <a:r>
              <a:rPr lang="en-GB" sz="5400" b="1" u="sng" dirty="0">
                <a:solidFill>
                  <a:srgbClr val="FF0000"/>
                </a:solidFill>
                <a:latin typeface="Sassoon Infant Std" panose="020B0503020103030203" pitchFamily="34" charset="0"/>
              </a:rPr>
              <a:t>TELL</a:t>
            </a:r>
          </a:p>
          <a:p>
            <a:pPr marL="0" indent="0">
              <a:buNone/>
            </a:pP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anose="020B0503020103030203" pitchFamily="34" charset="0"/>
              </a:rPr>
              <a:t>Tell your parent, carer or a trusted adult if someone or something makes you feel uncomfortable or worried, or if you or someone you know is being hurt online.</a:t>
            </a:r>
          </a:p>
        </p:txBody>
      </p:sp>
    </p:spTree>
    <p:extLst>
      <p:ext uri="{BB962C8B-B14F-4D97-AF65-F5344CB8AC3E}">
        <p14:creationId xmlns:p14="http://schemas.microsoft.com/office/powerpoint/2010/main" val="39762645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807</Words>
  <Application>Microsoft Macintosh PowerPoint</Application>
  <PresentationFormat>Widescreen</PresentationFormat>
  <Paragraphs>78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Top Tips for parents</vt:lpstr>
      <vt:lpstr>SMART RULES FOR USING THE INTERNET</vt:lpstr>
      <vt:lpstr>SMART RULES FOR USING THE INTERNET</vt:lpstr>
      <vt:lpstr>SMART RULES FOR USING THE INTERNET</vt:lpstr>
      <vt:lpstr>SMART RULES FOR USING THE INTERNET</vt:lpstr>
      <vt:lpstr>SMART RULES FOR USING THE INTERNET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Foster</dc:creator>
  <cp:lastModifiedBy>Charlotte Burnett</cp:lastModifiedBy>
  <cp:revision>18</cp:revision>
  <dcterms:created xsi:type="dcterms:W3CDTF">2017-01-11T21:12:20Z</dcterms:created>
  <dcterms:modified xsi:type="dcterms:W3CDTF">2022-09-05T13:26:02Z</dcterms:modified>
</cp:coreProperties>
</file>